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Delius Swash Caps"/>
      <p:regular r:id="rId23"/>
    </p:embeddedFont>
    <p:embeddedFont>
      <p:font typeface="Exo Medium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Didact Gothic"/>
      <p:regular r:id="rId29"/>
    </p:embeddedFont>
    <p:embeddedFont>
      <p:font typeface="Exo 2"/>
      <p:regular r:id="rId30"/>
      <p:bold r:id="rId31"/>
      <p:italic r:id="rId32"/>
      <p:boldItalic r:id="rId33"/>
    </p:embeddedFont>
    <p:embeddedFont>
      <p:font typeface="Barlow"/>
      <p:regular r:id="rId34"/>
      <p:bold r:id="rId35"/>
      <p:italic r:id="rId36"/>
      <p:boldItalic r:id="rId37"/>
    </p:embeddedFont>
    <p:embeddedFont>
      <p:font typeface="Ex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-italic.fntdata"/><Relationship Id="rId20" Type="http://schemas.openxmlformats.org/officeDocument/2006/relationships/slide" Target="slides/slide15.xml"/><Relationship Id="rId41" Type="http://schemas.openxmlformats.org/officeDocument/2006/relationships/font" Target="fonts/Ex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xoMedium-regular.fntdata"/><Relationship Id="rId23" Type="http://schemas.openxmlformats.org/officeDocument/2006/relationships/font" Target="fonts/DeliusSwashCap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xoMedium-italic.fntdata"/><Relationship Id="rId25" Type="http://schemas.openxmlformats.org/officeDocument/2006/relationships/font" Target="fonts/ExoMedium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Ex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idactGothi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xo2-bold.fntdata"/><Relationship Id="rId30" Type="http://schemas.openxmlformats.org/officeDocument/2006/relationships/font" Target="fonts/Exo2-regular.fntdata"/><Relationship Id="rId11" Type="http://schemas.openxmlformats.org/officeDocument/2006/relationships/slide" Target="slides/slide6.xml"/><Relationship Id="rId33" Type="http://schemas.openxmlformats.org/officeDocument/2006/relationships/font" Target="fonts/Exo2-boldItalic.fntdata"/><Relationship Id="rId10" Type="http://schemas.openxmlformats.org/officeDocument/2006/relationships/slide" Target="slides/slide5.xml"/><Relationship Id="rId32" Type="http://schemas.openxmlformats.org/officeDocument/2006/relationships/font" Target="fonts/Exo2-italic.fntdata"/><Relationship Id="rId13" Type="http://schemas.openxmlformats.org/officeDocument/2006/relationships/slide" Target="slides/slide8.xml"/><Relationship Id="rId35" Type="http://schemas.openxmlformats.org/officeDocument/2006/relationships/font" Target="fonts/Barlow-bold.fntdata"/><Relationship Id="rId12" Type="http://schemas.openxmlformats.org/officeDocument/2006/relationships/slide" Target="slides/slide7.xml"/><Relationship Id="rId34" Type="http://schemas.openxmlformats.org/officeDocument/2006/relationships/font" Target="fonts/Barlow-regular.fntdata"/><Relationship Id="rId15" Type="http://schemas.openxmlformats.org/officeDocument/2006/relationships/slide" Target="slides/slide10.xml"/><Relationship Id="rId37" Type="http://schemas.openxmlformats.org/officeDocument/2006/relationships/font" Target="fonts/Barlow-boldItalic.fntdata"/><Relationship Id="rId14" Type="http://schemas.openxmlformats.org/officeDocument/2006/relationships/slide" Target="slides/slide9.xml"/><Relationship Id="rId36" Type="http://schemas.openxmlformats.org/officeDocument/2006/relationships/font" Target="fonts/Barlow-italic.fntdata"/><Relationship Id="rId17" Type="http://schemas.openxmlformats.org/officeDocument/2006/relationships/slide" Target="slides/slide12.xml"/><Relationship Id="rId39" Type="http://schemas.openxmlformats.org/officeDocument/2006/relationships/font" Target="fonts/Exo-bold.fntdata"/><Relationship Id="rId16" Type="http://schemas.openxmlformats.org/officeDocument/2006/relationships/slide" Target="slides/slide11.xml"/><Relationship Id="rId38" Type="http://schemas.openxmlformats.org/officeDocument/2006/relationships/font" Target="fonts/Ex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66ed6be8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66ed6be8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b6e38be900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b6e38be900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6e38be900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6e38be900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6e38be900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6e38be900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6e38be900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b6e38be900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89318940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b89318940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8919aca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e8919aca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27fca7c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e27fca7c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a461739d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ea461739d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66ed6be8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66ed6be8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</a:t>
            </a:r>
            <a:r>
              <a:rPr lang="en-GB"/>
              <a:t>detail</a:t>
            </a:r>
            <a:r>
              <a:rPr lang="en-GB"/>
              <a:t> of the problem and the process of creating a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the script being used in blender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blender to other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Roboflow and more visual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visuals on orientated bounding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 data on how synthetic dataset improve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41041117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41041117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detail of the problem and the process of creating a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the script being used in blender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blender to other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Roboflow and more visual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visuals on orientated bounding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 data on how synthetic dataset improve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66ed6be8e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66ed6be8e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</a:t>
            </a:r>
            <a:r>
              <a:rPr lang="en-GB"/>
              <a:t>pipeline</a:t>
            </a:r>
            <a:r>
              <a:rPr lang="en-GB"/>
              <a:t>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2cdd687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2cdd687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66ed6be8e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66ed6be8e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22820d7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22820d7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66ed6be8e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66ed6be8e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6e38be900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6e38be900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the entire 3D pipeline (annotation, modeling) 3D scene, Open source, robust community support, abundant online resources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06450" y="757925"/>
            <a:ext cx="5086500" cy="25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06450" y="3239875"/>
            <a:ext cx="50865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939650" y="747450"/>
            <a:ext cx="6483900" cy="19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939650" y="2536225"/>
            <a:ext cx="64839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hasCustomPrompt="1" type="title"/>
          </p:nvPr>
        </p:nvSpPr>
        <p:spPr>
          <a:xfrm>
            <a:off x="1286650" y="1322700"/>
            <a:ext cx="13680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717550" y="2390101"/>
            <a:ext cx="2506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hasCustomPrompt="1" idx="2" type="title"/>
          </p:nvPr>
        </p:nvSpPr>
        <p:spPr>
          <a:xfrm>
            <a:off x="3888006" y="1322700"/>
            <a:ext cx="13680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3318900" y="2390103"/>
            <a:ext cx="2506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4" type="title"/>
          </p:nvPr>
        </p:nvSpPr>
        <p:spPr>
          <a:xfrm>
            <a:off x="6489371" y="1322700"/>
            <a:ext cx="13680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5920250" y="2390103"/>
            <a:ext cx="25062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6" type="title"/>
          </p:nvPr>
        </p:nvSpPr>
        <p:spPr>
          <a:xfrm>
            <a:off x="2633661" y="2980175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2103125" y="40406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hasCustomPrompt="1" idx="8" type="title"/>
          </p:nvPr>
        </p:nvSpPr>
        <p:spPr>
          <a:xfrm>
            <a:off x="5235026" y="2980175"/>
            <a:ext cx="12753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9" type="subTitle"/>
          </p:nvPr>
        </p:nvSpPr>
        <p:spPr>
          <a:xfrm>
            <a:off x="4704475" y="4040628"/>
            <a:ext cx="23364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3" type="subTitle"/>
          </p:nvPr>
        </p:nvSpPr>
        <p:spPr>
          <a:xfrm>
            <a:off x="717550" y="1823744"/>
            <a:ext cx="2506200" cy="652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3318900" y="1823745"/>
            <a:ext cx="2506200" cy="652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5" type="subTitle"/>
          </p:nvPr>
        </p:nvSpPr>
        <p:spPr>
          <a:xfrm>
            <a:off x="5920250" y="1823745"/>
            <a:ext cx="2506200" cy="652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6" type="subTitle"/>
          </p:nvPr>
        </p:nvSpPr>
        <p:spPr>
          <a:xfrm>
            <a:off x="2103125" y="3476061"/>
            <a:ext cx="2336400" cy="652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7" type="subTitle"/>
          </p:nvPr>
        </p:nvSpPr>
        <p:spPr>
          <a:xfrm>
            <a:off x="4704475" y="3476061"/>
            <a:ext cx="2336400" cy="652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_1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8100019" scaled="0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hasCustomPrompt="1" type="title"/>
          </p:nvPr>
        </p:nvSpPr>
        <p:spPr>
          <a:xfrm flipH="1">
            <a:off x="5515775" y="1053000"/>
            <a:ext cx="26718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8900">
                <a:latin typeface="Exo"/>
                <a:ea typeface="Exo"/>
                <a:cs typeface="Exo"/>
                <a:sym typeface="Ex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5515775" y="2428200"/>
            <a:ext cx="2671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5515775" y="3188375"/>
            <a:ext cx="26718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_1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hasCustomPrompt="1" type="title"/>
          </p:nvPr>
        </p:nvSpPr>
        <p:spPr>
          <a:xfrm flipH="1">
            <a:off x="839975" y="1060800"/>
            <a:ext cx="26718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b="1" sz="8900">
                <a:latin typeface="Exo"/>
                <a:ea typeface="Exo"/>
                <a:cs typeface="Exo"/>
                <a:sym typeface="Ex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2" type="title"/>
          </p:nvPr>
        </p:nvSpPr>
        <p:spPr>
          <a:xfrm>
            <a:off x="839975" y="2436000"/>
            <a:ext cx="2671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839975" y="3196175"/>
            <a:ext cx="26718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_1_1_1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4318633" y="2446575"/>
            <a:ext cx="4113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6"/>
          <p:cNvSpPr txBox="1"/>
          <p:nvPr>
            <p:ph hasCustomPrompt="1" idx="2" type="title"/>
          </p:nvPr>
        </p:nvSpPr>
        <p:spPr>
          <a:xfrm>
            <a:off x="2544675" y="2673375"/>
            <a:ext cx="1737900" cy="12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8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4318633" y="3253275"/>
            <a:ext cx="41136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1693050" y="3360800"/>
            <a:ext cx="5757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1667700" y="1994325"/>
            <a:ext cx="5808600" cy="14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2_1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1223700" y="1179400"/>
            <a:ext cx="6696600" cy="33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b="1"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b="1"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b="1"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b="1"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b="1"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b="1"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b="1"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_1_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8100019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1075950" y="2322175"/>
            <a:ext cx="2429400" cy="14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1075950" y="2059250"/>
            <a:ext cx="2429400" cy="3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318213" y="757750"/>
            <a:ext cx="4461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5088" y="984550"/>
            <a:ext cx="1564200" cy="12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8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318213" y="1564450"/>
            <a:ext cx="4461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_1_2_1_1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5571750" y="2322175"/>
            <a:ext cx="2429400" cy="14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5571750" y="2059250"/>
            <a:ext cx="2429400" cy="3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_1_2_1_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5376625" y="2804700"/>
            <a:ext cx="25848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5376625" y="1833925"/>
            <a:ext cx="25848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8100019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720000" y="2665350"/>
            <a:ext cx="2336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2" type="subTitle"/>
          </p:nvPr>
        </p:nvSpPr>
        <p:spPr>
          <a:xfrm>
            <a:off x="720000" y="2994258"/>
            <a:ext cx="2336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3" type="subTitle"/>
          </p:nvPr>
        </p:nvSpPr>
        <p:spPr>
          <a:xfrm>
            <a:off x="3403800" y="2994258"/>
            <a:ext cx="2336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4" type="subTitle"/>
          </p:nvPr>
        </p:nvSpPr>
        <p:spPr>
          <a:xfrm>
            <a:off x="6087600" y="2994258"/>
            <a:ext cx="2336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5" type="subTitle"/>
          </p:nvPr>
        </p:nvSpPr>
        <p:spPr>
          <a:xfrm>
            <a:off x="3403800" y="2665350"/>
            <a:ext cx="2336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6" type="subTitle"/>
          </p:nvPr>
        </p:nvSpPr>
        <p:spPr>
          <a:xfrm>
            <a:off x="6087600" y="2665350"/>
            <a:ext cx="23364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" type="subTitle"/>
          </p:nvPr>
        </p:nvSpPr>
        <p:spPr>
          <a:xfrm>
            <a:off x="3879900" y="1310425"/>
            <a:ext cx="42486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2" type="subTitle"/>
          </p:nvPr>
        </p:nvSpPr>
        <p:spPr>
          <a:xfrm>
            <a:off x="3879900" y="1652950"/>
            <a:ext cx="42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3" type="subTitle"/>
          </p:nvPr>
        </p:nvSpPr>
        <p:spPr>
          <a:xfrm>
            <a:off x="3879900" y="2742300"/>
            <a:ext cx="42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4" type="subTitle"/>
          </p:nvPr>
        </p:nvSpPr>
        <p:spPr>
          <a:xfrm>
            <a:off x="3879900" y="3845925"/>
            <a:ext cx="42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5" type="subTitle"/>
          </p:nvPr>
        </p:nvSpPr>
        <p:spPr>
          <a:xfrm>
            <a:off x="3879900" y="2405725"/>
            <a:ext cx="42486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rgbClr val="191919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6" type="subTitle"/>
          </p:nvPr>
        </p:nvSpPr>
        <p:spPr>
          <a:xfrm>
            <a:off x="3879900" y="3501025"/>
            <a:ext cx="4248600" cy="4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000">
                <a:solidFill>
                  <a:srgbClr val="191919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5729796" y="170782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2" type="subTitle"/>
          </p:nvPr>
        </p:nvSpPr>
        <p:spPr>
          <a:xfrm>
            <a:off x="5729821" y="1330175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2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3" type="subTitle"/>
          </p:nvPr>
        </p:nvSpPr>
        <p:spPr>
          <a:xfrm>
            <a:off x="2097946" y="170782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4" type="subTitle"/>
          </p:nvPr>
        </p:nvSpPr>
        <p:spPr>
          <a:xfrm>
            <a:off x="2097946" y="1330175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2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idx="5" type="subTitle"/>
          </p:nvPr>
        </p:nvSpPr>
        <p:spPr>
          <a:xfrm>
            <a:off x="2097946" y="348097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6" type="subTitle"/>
          </p:nvPr>
        </p:nvSpPr>
        <p:spPr>
          <a:xfrm>
            <a:off x="2097946" y="3098525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2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7" type="subTitle"/>
          </p:nvPr>
        </p:nvSpPr>
        <p:spPr>
          <a:xfrm>
            <a:off x="5729796" y="3480975"/>
            <a:ext cx="21879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8" type="subTitle"/>
          </p:nvPr>
        </p:nvSpPr>
        <p:spPr>
          <a:xfrm>
            <a:off x="5729821" y="3098525"/>
            <a:ext cx="2187900" cy="45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2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idx="1" type="subTitle"/>
          </p:nvPr>
        </p:nvSpPr>
        <p:spPr>
          <a:xfrm>
            <a:off x="5614530" y="4048525"/>
            <a:ext cx="19578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2" type="subTitle"/>
          </p:nvPr>
        </p:nvSpPr>
        <p:spPr>
          <a:xfrm>
            <a:off x="2284904" y="4048525"/>
            <a:ext cx="19578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3" type="subTitle"/>
          </p:nvPr>
        </p:nvSpPr>
        <p:spPr>
          <a:xfrm>
            <a:off x="5614530" y="1703500"/>
            <a:ext cx="19578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4" type="subTitle"/>
          </p:nvPr>
        </p:nvSpPr>
        <p:spPr>
          <a:xfrm>
            <a:off x="5614529" y="1318025"/>
            <a:ext cx="1957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sz="2000"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5" type="subTitle"/>
          </p:nvPr>
        </p:nvSpPr>
        <p:spPr>
          <a:xfrm>
            <a:off x="2284904" y="1703500"/>
            <a:ext cx="19578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idx="6" type="subTitle"/>
          </p:nvPr>
        </p:nvSpPr>
        <p:spPr>
          <a:xfrm>
            <a:off x="2284904" y="1318025"/>
            <a:ext cx="1957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sz="2000"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6"/>
          <p:cNvSpPr txBox="1"/>
          <p:nvPr>
            <p:ph idx="7" type="subTitle"/>
          </p:nvPr>
        </p:nvSpPr>
        <p:spPr>
          <a:xfrm>
            <a:off x="5614530" y="2872188"/>
            <a:ext cx="19578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8" type="subTitle"/>
          </p:nvPr>
        </p:nvSpPr>
        <p:spPr>
          <a:xfrm>
            <a:off x="5614529" y="2491820"/>
            <a:ext cx="1957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sz="2000"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9" type="subTitle"/>
          </p:nvPr>
        </p:nvSpPr>
        <p:spPr>
          <a:xfrm>
            <a:off x="2284904" y="2872188"/>
            <a:ext cx="19578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13" type="subTitle"/>
          </p:nvPr>
        </p:nvSpPr>
        <p:spPr>
          <a:xfrm>
            <a:off x="2284904" y="2491802"/>
            <a:ext cx="1957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sz="2000"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14" type="subTitle"/>
          </p:nvPr>
        </p:nvSpPr>
        <p:spPr>
          <a:xfrm>
            <a:off x="5614529" y="3660475"/>
            <a:ext cx="1957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sz="2000"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15" type="subTitle"/>
          </p:nvPr>
        </p:nvSpPr>
        <p:spPr>
          <a:xfrm>
            <a:off x="2284904" y="3660475"/>
            <a:ext cx="1957800" cy="4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1" sz="2000"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hasCustomPrompt="1" type="title"/>
          </p:nvPr>
        </p:nvSpPr>
        <p:spPr>
          <a:xfrm>
            <a:off x="2290350" y="702525"/>
            <a:ext cx="45633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5000"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>
            <a:off x="2290350" y="1462375"/>
            <a:ext cx="45633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2" type="title"/>
          </p:nvPr>
        </p:nvSpPr>
        <p:spPr>
          <a:xfrm>
            <a:off x="2290350" y="2087050"/>
            <a:ext cx="45633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3" type="subTitle"/>
          </p:nvPr>
        </p:nvSpPr>
        <p:spPr>
          <a:xfrm>
            <a:off x="2290350" y="2846101"/>
            <a:ext cx="45633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4" type="title"/>
          </p:nvPr>
        </p:nvSpPr>
        <p:spPr>
          <a:xfrm>
            <a:off x="2290350" y="3468563"/>
            <a:ext cx="4563300" cy="7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5000">
                <a:latin typeface="Exo"/>
                <a:ea typeface="Exo"/>
                <a:cs typeface="Exo"/>
                <a:sym typeface="Ex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5" type="subTitle"/>
          </p:nvPr>
        </p:nvSpPr>
        <p:spPr>
          <a:xfrm>
            <a:off x="2290350" y="4229800"/>
            <a:ext cx="4563300" cy="3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idx="1" type="subTitle"/>
          </p:nvPr>
        </p:nvSpPr>
        <p:spPr>
          <a:xfrm>
            <a:off x="2778150" y="1537475"/>
            <a:ext cx="35877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/>
        </p:nvSpPr>
        <p:spPr>
          <a:xfrm>
            <a:off x="2778150" y="3415775"/>
            <a:ext cx="35877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lang="en-GB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8" name="Google Shape;138;p28"/>
          <p:cNvSpPr txBox="1"/>
          <p:nvPr>
            <p:ph idx="2" type="body"/>
          </p:nvPr>
        </p:nvSpPr>
        <p:spPr>
          <a:xfrm>
            <a:off x="2778150" y="4289500"/>
            <a:ext cx="3587700" cy="2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1" sz="1200"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type="ctrTitle"/>
          </p:nvPr>
        </p:nvSpPr>
        <p:spPr>
          <a:xfrm>
            <a:off x="2778150" y="701750"/>
            <a:ext cx="3587700" cy="10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 rotWithShape="1">
          <a:blip r:embed="rId2">
            <a:alphaModFix/>
          </a:blip>
          <a:srcRect b="0" l="10114" r="1083" t="901"/>
          <a:stretch/>
        </p:blipFill>
        <p:spPr>
          <a:xfrm>
            <a:off x="0" y="675476"/>
            <a:ext cx="5064248" cy="4468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 rotWithShape="1">
          <a:blip r:embed="rId2">
            <a:alphaModFix/>
          </a:blip>
          <a:srcRect b="5842" l="59740" r="3663" t="39759"/>
          <a:stretch/>
        </p:blipFill>
        <p:spPr>
          <a:xfrm flipH="1">
            <a:off x="6666952" y="0"/>
            <a:ext cx="24770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 rotWithShape="1">
          <a:blip r:embed="rId2">
            <a:alphaModFix/>
          </a:blip>
          <a:srcRect b="20315" l="46344" r="3710" t="47726"/>
          <a:stretch/>
        </p:blipFill>
        <p:spPr>
          <a:xfrm>
            <a:off x="0" y="2121826"/>
            <a:ext cx="3380475" cy="302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720000" y="116067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15100" y="574254"/>
            <a:ext cx="77040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4852025" y="2918950"/>
            <a:ext cx="31065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4852025" y="2482800"/>
            <a:ext cx="3106500" cy="5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2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185475" y="2918950"/>
            <a:ext cx="3106500" cy="7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1185475" y="2482800"/>
            <a:ext cx="3106500" cy="5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b="1" sz="20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765150" y="1500625"/>
            <a:ext cx="4167900" cy="25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 sz="14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 sz="14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 sz="14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 sz="1400"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918850" y="93245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93175" y="1978625"/>
            <a:ext cx="46785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793175" y="2716625"/>
            <a:ext cx="46785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600">
                <a:solidFill>
                  <a:srgbClr val="000000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2698631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72043" y="3180875"/>
            <a:ext cx="5031300" cy="12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xo Medium"/>
              <a:buNone/>
              <a:defRPr sz="3500">
                <a:solidFill>
                  <a:schemeClr val="dk1"/>
                </a:solidFill>
                <a:latin typeface="Exo Medium"/>
                <a:ea typeface="Exo Medium"/>
                <a:cs typeface="Exo Medium"/>
                <a:sym typeface="Ex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xo 2"/>
              <a:buNone/>
              <a:defRPr sz="3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xo 2"/>
              <a:buNone/>
              <a:defRPr sz="3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xo 2"/>
              <a:buNone/>
              <a:defRPr sz="3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xo 2"/>
              <a:buNone/>
              <a:defRPr sz="3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xo 2"/>
              <a:buNone/>
              <a:defRPr sz="3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xo 2"/>
              <a:buNone/>
              <a:defRPr sz="3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xo 2"/>
              <a:buNone/>
              <a:defRPr sz="3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xo 2"/>
              <a:buNone/>
              <a:defRPr sz="35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9o_nUN8DgTV9g_3ymbxamYtcvRe0w06m/view" TargetMode="External"/><Relationship Id="rId4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 rotWithShape="1">
          <a:blip r:embed="rId3">
            <a:alphaModFix/>
          </a:blip>
          <a:srcRect b="0" l="12778" r="-3341" t="0"/>
          <a:stretch/>
        </p:blipFill>
        <p:spPr>
          <a:xfrm>
            <a:off x="0" y="-50"/>
            <a:ext cx="4435451" cy="514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1"/>
          <p:cNvSpPr txBox="1"/>
          <p:nvPr>
            <p:ph type="title"/>
          </p:nvPr>
        </p:nvSpPr>
        <p:spPr>
          <a:xfrm flipH="1">
            <a:off x="5559800" y="1794075"/>
            <a:ext cx="26718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Synthetic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Dataset</a:t>
            </a:r>
            <a:endParaRPr sz="4400"/>
          </a:p>
        </p:txBody>
      </p:sp>
    </p:spTree>
  </p:cSld>
  <p:clrMapOvr>
    <a:masterClrMapping/>
  </p:clrMapOvr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/>
          <p:nvPr/>
        </p:nvSpPr>
        <p:spPr>
          <a:xfrm>
            <a:off x="3286700" y="1061325"/>
            <a:ext cx="5672100" cy="35907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1" name="Google Shape;281;p40"/>
          <p:cNvSpPr txBox="1"/>
          <p:nvPr>
            <p:ph type="title"/>
          </p:nvPr>
        </p:nvSpPr>
        <p:spPr>
          <a:xfrm flipH="1">
            <a:off x="629250" y="82775"/>
            <a:ext cx="78855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Object Frame</a:t>
            </a:r>
            <a:endParaRPr sz="4400"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400" y="1118750"/>
            <a:ext cx="5604849" cy="34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836" y="2431575"/>
            <a:ext cx="2824415" cy="21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/>
          <p:nvPr/>
        </p:nvSpPr>
        <p:spPr>
          <a:xfrm>
            <a:off x="529875" y="1118788"/>
            <a:ext cx="2389800" cy="34503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529875" y="1118800"/>
            <a:ext cx="2389800" cy="3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Blender</a:t>
            </a: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Frame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 the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area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be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annotated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Frame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will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move together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 the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object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CAD software: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Utilize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CAD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software to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draw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frame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Frame </a:t>
            </a:r>
            <a:r>
              <a:rPr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will be </a:t>
            </a:r>
            <a:r>
              <a:rPr b="1"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relative </a:t>
            </a:r>
            <a:r>
              <a:rPr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to </a:t>
            </a:r>
            <a:r>
              <a:rPr b="1"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object </a:t>
            </a:r>
            <a:r>
              <a:rPr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position in </a:t>
            </a:r>
            <a:r>
              <a:rPr b="1"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Blender</a:t>
            </a:r>
            <a:endParaRPr b="1" sz="12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/>
          <p:nvPr/>
        </p:nvSpPr>
        <p:spPr>
          <a:xfrm>
            <a:off x="3484799" y="3635425"/>
            <a:ext cx="4953300" cy="13452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1" name="Google Shape;291;p41"/>
          <p:cNvSpPr/>
          <p:nvPr/>
        </p:nvSpPr>
        <p:spPr>
          <a:xfrm>
            <a:off x="3484800" y="2186550"/>
            <a:ext cx="2744700" cy="14436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2" name="Google Shape;292;p41"/>
          <p:cNvSpPr/>
          <p:nvPr/>
        </p:nvSpPr>
        <p:spPr>
          <a:xfrm>
            <a:off x="3484799" y="1096050"/>
            <a:ext cx="2465700" cy="10905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3" name="Google Shape;293;p41"/>
          <p:cNvSpPr txBox="1"/>
          <p:nvPr>
            <p:ph type="title"/>
          </p:nvPr>
        </p:nvSpPr>
        <p:spPr>
          <a:xfrm flipH="1">
            <a:off x="629250" y="82775"/>
            <a:ext cx="78855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COCO Format</a:t>
            </a:r>
            <a:endParaRPr sz="4400"/>
          </a:p>
        </p:txBody>
      </p:sp>
      <p:sp>
        <p:nvSpPr>
          <p:cNvPr id="294" name="Google Shape;294;p41"/>
          <p:cNvSpPr/>
          <p:nvPr/>
        </p:nvSpPr>
        <p:spPr>
          <a:xfrm>
            <a:off x="529875" y="1118801"/>
            <a:ext cx="2778900" cy="37992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529875" y="1172110"/>
            <a:ext cx="27789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COCO Format</a:t>
            </a: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Compatible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for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different annotation format 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Supported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in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Roboflow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Components</a:t>
            </a: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Categories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Images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annotations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39247" l="7663" r="0" t="32430"/>
          <a:stretch/>
        </p:blipFill>
        <p:spPr>
          <a:xfrm>
            <a:off x="3517575" y="3681425"/>
            <a:ext cx="4868576" cy="12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b="72319" l="0" r="63867" t="5680"/>
          <a:stretch/>
        </p:blipFill>
        <p:spPr>
          <a:xfrm>
            <a:off x="3517575" y="2238400"/>
            <a:ext cx="2668000" cy="13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 rotWithShape="1">
          <a:blip r:embed="rId4">
            <a:alphaModFix/>
          </a:blip>
          <a:srcRect b="51667" l="11024" r="35041" t="28677"/>
          <a:stretch/>
        </p:blipFill>
        <p:spPr>
          <a:xfrm>
            <a:off x="3517575" y="1129588"/>
            <a:ext cx="2389800" cy="101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1"/>
          <p:cNvCxnSpPr>
            <a:endCxn id="298" idx="1"/>
          </p:cNvCxnSpPr>
          <p:nvPr/>
        </p:nvCxnSpPr>
        <p:spPr>
          <a:xfrm flipH="1" rot="10800000">
            <a:off x="1838175" y="1635075"/>
            <a:ext cx="1679400" cy="1615200"/>
          </a:xfrm>
          <a:prstGeom prst="bentConnector3">
            <a:avLst>
              <a:gd fmla="val 68158" name="adj1"/>
            </a:avLst>
          </a:prstGeom>
          <a:noFill/>
          <a:ln cap="flat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1"/>
          <p:cNvCxnSpPr>
            <a:endCxn id="297" idx="1"/>
          </p:cNvCxnSpPr>
          <p:nvPr/>
        </p:nvCxnSpPr>
        <p:spPr>
          <a:xfrm flipH="1" rot="10800000">
            <a:off x="1579275" y="2910988"/>
            <a:ext cx="1938300" cy="623400"/>
          </a:xfrm>
          <a:prstGeom prst="bentConnector3">
            <a:avLst>
              <a:gd fmla="val 78877" name="adj1"/>
            </a:avLst>
          </a:prstGeom>
          <a:noFill/>
          <a:ln cap="flat" cmpd="sng" w="19050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1"/>
          <p:cNvCxnSpPr>
            <a:endCxn id="296" idx="1"/>
          </p:cNvCxnSpPr>
          <p:nvPr/>
        </p:nvCxnSpPr>
        <p:spPr>
          <a:xfrm>
            <a:off x="1921575" y="3818213"/>
            <a:ext cx="1596000" cy="481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/>
          <p:nvPr/>
        </p:nvSpPr>
        <p:spPr>
          <a:xfrm>
            <a:off x="3940875" y="3217750"/>
            <a:ext cx="4497000" cy="14703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3940887" y="1090838"/>
            <a:ext cx="4542300" cy="19236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8" name="Google Shape;308;p42"/>
          <p:cNvSpPr txBox="1"/>
          <p:nvPr>
            <p:ph type="title"/>
          </p:nvPr>
        </p:nvSpPr>
        <p:spPr>
          <a:xfrm flipH="1">
            <a:off x="629250" y="82775"/>
            <a:ext cx="78855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Output</a:t>
            </a:r>
            <a:endParaRPr sz="4400"/>
          </a:p>
        </p:txBody>
      </p:sp>
      <p:sp>
        <p:nvSpPr>
          <p:cNvPr id="309" name="Google Shape;309;p42"/>
          <p:cNvSpPr/>
          <p:nvPr/>
        </p:nvSpPr>
        <p:spPr>
          <a:xfrm>
            <a:off x="529875" y="1118800"/>
            <a:ext cx="3156000" cy="35013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529875" y="1167930"/>
            <a:ext cx="31560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Directory</a:t>
            </a: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Save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directory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 the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project name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Add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incremental number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the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name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File</a:t>
            </a: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Image name  accordingly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the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sequence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it is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taken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Save annotation as JSON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050" y="1118812"/>
            <a:ext cx="4451975" cy="18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050" y="3255700"/>
            <a:ext cx="4451974" cy="1432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43"/>
          <p:cNvCxnSpPr>
            <a:stCxn id="318" idx="0"/>
            <a:endCxn id="319" idx="1"/>
          </p:cNvCxnSpPr>
          <p:nvPr/>
        </p:nvCxnSpPr>
        <p:spPr>
          <a:xfrm rot="-5400000">
            <a:off x="1917850" y="2420075"/>
            <a:ext cx="842400" cy="15546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3"/>
          <p:cNvSpPr/>
          <p:nvPr/>
        </p:nvSpPr>
        <p:spPr>
          <a:xfrm>
            <a:off x="3081269" y="1096050"/>
            <a:ext cx="3033300" cy="33399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1" name="Google Shape;321;p43"/>
          <p:cNvSpPr txBox="1"/>
          <p:nvPr>
            <p:ph type="title"/>
          </p:nvPr>
        </p:nvSpPr>
        <p:spPr>
          <a:xfrm flipH="1">
            <a:off x="629250" y="82775"/>
            <a:ext cx="78855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Dynamic Approach</a:t>
            </a:r>
            <a:endParaRPr sz="4400"/>
          </a:p>
        </p:txBody>
      </p:sp>
      <p:sp>
        <p:nvSpPr>
          <p:cNvPr id="322" name="Google Shape;322;p43"/>
          <p:cNvSpPr/>
          <p:nvPr/>
        </p:nvSpPr>
        <p:spPr>
          <a:xfrm>
            <a:off x="716150" y="1115975"/>
            <a:ext cx="1788900" cy="7080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716150" y="1115975"/>
            <a:ext cx="178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Randomization of camera</a:t>
            </a:r>
            <a:endParaRPr b="1" sz="17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4" name="Google Shape;324;p43"/>
          <p:cNvSpPr/>
          <p:nvPr/>
        </p:nvSpPr>
        <p:spPr>
          <a:xfrm>
            <a:off x="6774700" y="1115975"/>
            <a:ext cx="1788900" cy="7080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6774700" y="1115975"/>
            <a:ext cx="178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Randomization of Material</a:t>
            </a:r>
            <a:endParaRPr b="1"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19" name="Google Shape;319;p43"/>
          <p:cNvPicPr preferRelativeResize="0"/>
          <p:nvPr/>
        </p:nvPicPr>
        <p:blipFill rotWithShape="1">
          <a:blip r:embed="rId3">
            <a:alphaModFix/>
          </a:blip>
          <a:srcRect b="0" l="2818" r="0" t="0"/>
          <a:stretch/>
        </p:blipFill>
        <p:spPr>
          <a:xfrm>
            <a:off x="3116325" y="1115975"/>
            <a:ext cx="2998250" cy="33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3"/>
          <p:cNvSpPr/>
          <p:nvPr/>
        </p:nvSpPr>
        <p:spPr>
          <a:xfrm>
            <a:off x="6774700" y="3618575"/>
            <a:ext cx="1788900" cy="7080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7" name="Google Shape;327;p43"/>
          <p:cNvSpPr txBox="1"/>
          <p:nvPr/>
        </p:nvSpPr>
        <p:spPr>
          <a:xfrm>
            <a:off x="6774700" y="3618575"/>
            <a:ext cx="178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Randomization of object</a:t>
            </a:r>
            <a:endParaRPr b="1"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8" name="Google Shape;328;p43"/>
          <p:cNvSpPr/>
          <p:nvPr/>
        </p:nvSpPr>
        <p:spPr>
          <a:xfrm>
            <a:off x="667300" y="3618575"/>
            <a:ext cx="1788900" cy="7080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667300" y="3618575"/>
            <a:ext cx="178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Randomization of </a:t>
            </a:r>
            <a:r>
              <a:rPr b="1" lang="en-GB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lighting</a:t>
            </a:r>
            <a:endParaRPr b="1" sz="17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29" name="Google Shape;329;p43"/>
          <p:cNvCxnSpPr>
            <a:stCxn id="323" idx="2"/>
          </p:cNvCxnSpPr>
          <p:nvPr/>
        </p:nvCxnSpPr>
        <p:spPr>
          <a:xfrm flipH="1" rot="-5400000">
            <a:off x="1427450" y="2007125"/>
            <a:ext cx="930000" cy="563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43"/>
          <p:cNvCxnSpPr>
            <a:stCxn id="325" idx="2"/>
            <a:endCxn id="319" idx="3"/>
          </p:cNvCxnSpPr>
          <p:nvPr/>
        </p:nvCxnSpPr>
        <p:spPr>
          <a:xfrm rot="5400000">
            <a:off x="6415750" y="1522775"/>
            <a:ext cx="952200" cy="15546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3"/>
          <p:cNvCxnSpPr>
            <a:endCxn id="327" idx="0"/>
          </p:cNvCxnSpPr>
          <p:nvPr/>
        </p:nvCxnSpPr>
        <p:spPr>
          <a:xfrm flipH="1" rot="-5400000">
            <a:off x="6829150" y="2778575"/>
            <a:ext cx="854400" cy="825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 flipH="1">
            <a:off x="1992900" y="113800"/>
            <a:ext cx="51582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Demonstration</a:t>
            </a:r>
            <a:endParaRPr sz="4400"/>
          </a:p>
        </p:txBody>
      </p:sp>
      <p:pic>
        <p:nvPicPr>
          <p:cNvPr id="337" name="Google Shape;337;p44" title="synthetic dataset 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175" y="880600"/>
            <a:ext cx="7333651" cy="412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 flipH="1">
            <a:off x="2036925" y="113800"/>
            <a:ext cx="51582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Conclusion</a:t>
            </a:r>
            <a:endParaRPr sz="4400"/>
          </a:p>
        </p:txBody>
      </p:sp>
      <p:sp>
        <p:nvSpPr>
          <p:cNvPr id="343" name="Google Shape;343;p45"/>
          <p:cNvSpPr/>
          <p:nvPr/>
        </p:nvSpPr>
        <p:spPr>
          <a:xfrm>
            <a:off x="346713" y="880612"/>
            <a:ext cx="2389800" cy="39135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46713" y="880627"/>
            <a:ext cx="23898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</a:t>
            </a: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tup: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500 real image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500 synthetic image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Outcome: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Combine dataset most accurate with 87.2%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29% more accurate than Real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13.8% more accurate than Synthetic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5" name="Google Shape;345;p45"/>
          <p:cNvSpPr/>
          <p:nvPr/>
        </p:nvSpPr>
        <p:spPr>
          <a:xfrm>
            <a:off x="3103438" y="919925"/>
            <a:ext cx="5781900" cy="3834900"/>
          </a:xfrm>
          <a:prstGeom prst="roundRect">
            <a:avLst>
              <a:gd fmla="val 8399" name="adj"/>
            </a:avLst>
          </a:prstGeom>
          <a:solidFill>
            <a:srgbClr val="FFFFFF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46" name="Google Shape;346;p4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604" y="1097512"/>
            <a:ext cx="5627574" cy="34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title"/>
          </p:nvPr>
        </p:nvSpPr>
        <p:spPr>
          <a:xfrm flipH="1">
            <a:off x="2036925" y="113800"/>
            <a:ext cx="51582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Conclusion</a:t>
            </a:r>
            <a:endParaRPr sz="4400"/>
          </a:p>
        </p:txBody>
      </p:sp>
      <p:sp>
        <p:nvSpPr>
          <p:cNvPr id="352" name="Google Shape;352;p46"/>
          <p:cNvSpPr/>
          <p:nvPr/>
        </p:nvSpPr>
        <p:spPr>
          <a:xfrm>
            <a:off x="914013" y="1162300"/>
            <a:ext cx="2389800" cy="16692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3" name="Google Shape;353;p46"/>
          <p:cNvSpPr txBox="1"/>
          <p:nvPr/>
        </p:nvSpPr>
        <p:spPr>
          <a:xfrm>
            <a:off x="914013" y="1162306"/>
            <a:ext cx="23898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Advantages: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Easily diversify datasets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Efficiently generate large dataset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4" name="Google Shape;354;p46"/>
          <p:cNvSpPr/>
          <p:nvPr/>
        </p:nvSpPr>
        <p:spPr>
          <a:xfrm>
            <a:off x="5840188" y="1162294"/>
            <a:ext cx="2389800" cy="16692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5" name="Google Shape;355;p46"/>
          <p:cNvSpPr txBox="1"/>
          <p:nvPr/>
        </p:nvSpPr>
        <p:spPr>
          <a:xfrm>
            <a:off x="5840188" y="1162300"/>
            <a:ext cx="23898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Disadvantage: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Cannot fully replicate real life dataset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Accuracy of dataset subjected to world setup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6" name="Google Shape;356;p46"/>
          <p:cNvSpPr/>
          <p:nvPr/>
        </p:nvSpPr>
        <p:spPr>
          <a:xfrm>
            <a:off x="3377088" y="3152450"/>
            <a:ext cx="2389800" cy="16692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7" name="Google Shape;357;p46"/>
          <p:cNvSpPr txBox="1"/>
          <p:nvPr/>
        </p:nvSpPr>
        <p:spPr>
          <a:xfrm>
            <a:off x="3377088" y="3152456"/>
            <a:ext cx="23898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Application</a:t>
            </a: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Mixture of real life dataset with synthetic dataset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8" name="Google Shape;358;p46"/>
          <p:cNvSpPr/>
          <p:nvPr/>
        </p:nvSpPr>
        <p:spPr>
          <a:xfrm rot="10800000">
            <a:off x="5840175" y="2918500"/>
            <a:ext cx="1415100" cy="1434300"/>
          </a:xfrm>
          <a:prstGeom prst="bentArrow">
            <a:avLst>
              <a:gd fmla="val 15869" name="adj1"/>
              <a:gd fmla="val 25000" name="adj2"/>
              <a:gd fmla="val 25000" name="adj3"/>
              <a:gd fmla="val 43750" name="adj4"/>
            </a:avLst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9" name="Google Shape;359;p46"/>
          <p:cNvSpPr/>
          <p:nvPr/>
        </p:nvSpPr>
        <p:spPr>
          <a:xfrm flipH="1" rot="10800000">
            <a:off x="1888725" y="2918500"/>
            <a:ext cx="1415100" cy="1434300"/>
          </a:xfrm>
          <a:prstGeom prst="bentArrow">
            <a:avLst>
              <a:gd fmla="val 15869" name="adj1"/>
              <a:gd fmla="val 25000" name="adj2"/>
              <a:gd fmla="val 25000" name="adj3"/>
              <a:gd fmla="val 43750" name="adj4"/>
            </a:avLst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477900" y="-55450"/>
            <a:ext cx="8188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</a:t>
            </a:r>
            <a:r>
              <a:rPr b="1" lang="en-GB">
                <a:latin typeface="Exo"/>
                <a:ea typeface="Exo"/>
                <a:cs typeface="Exo"/>
                <a:sym typeface="Exo"/>
              </a:rPr>
              <a:t>You!</a:t>
            </a:r>
            <a:endParaRPr b="1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65" name="Google Shape;365;p47"/>
          <p:cNvSpPr txBox="1"/>
          <p:nvPr/>
        </p:nvSpPr>
        <p:spPr>
          <a:xfrm>
            <a:off x="5973922" y="4520300"/>
            <a:ext cx="16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Visit our Github </a:t>
            </a:r>
            <a:endParaRPr/>
          </a:p>
        </p:txBody>
      </p:sp>
      <p:sp>
        <p:nvSpPr>
          <p:cNvPr id="366" name="Google Shape;366;p47"/>
          <p:cNvSpPr txBox="1"/>
          <p:nvPr/>
        </p:nvSpPr>
        <p:spPr>
          <a:xfrm>
            <a:off x="619225" y="2186488"/>
            <a:ext cx="2501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C1C1B"/>
                </a:solidFill>
                <a:latin typeface="Didact Gothic"/>
                <a:ea typeface="Didact Gothic"/>
                <a:cs typeface="Didact Gothic"/>
                <a:sym typeface="Didact Gothic"/>
              </a:rPr>
              <a:t>Special thanks to:</a:t>
            </a:r>
            <a:endParaRPr sz="1800">
              <a:solidFill>
                <a:srgbClr val="1C1C1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7" name="Google Shape;367;p47"/>
          <p:cNvSpPr/>
          <p:nvPr/>
        </p:nvSpPr>
        <p:spPr>
          <a:xfrm>
            <a:off x="619213" y="2733112"/>
            <a:ext cx="3706485" cy="810488"/>
          </a:xfrm>
          <a:custGeom>
            <a:rect b="b" l="l" r="r" t="t"/>
            <a:pathLst>
              <a:path extrusionOk="0" h="1296780" w="5883310">
                <a:moveTo>
                  <a:pt x="0" y="0"/>
                </a:moveTo>
                <a:lnTo>
                  <a:pt x="5883310" y="0"/>
                </a:lnTo>
                <a:lnTo>
                  <a:pt x="5883310" y="1296779"/>
                </a:lnTo>
                <a:lnTo>
                  <a:pt x="0" y="1296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47"/>
          <p:cNvSpPr/>
          <p:nvPr/>
        </p:nvSpPr>
        <p:spPr>
          <a:xfrm>
            <a:off x="619214" y="3742735"/>
            <a:ext cx="2824943" cy="941908"/>
          </a:xfrm>
          <a:custGeom>
            <a:rect b="b" l="l" r="r" t="t"/>
            <a:pathLst>
              <a:path extrusionOk="0" h="1495092" w="4788039">
                <a:moveTo>
                  <a:pt x="0" y="0"/>
                </a:moveTo>
                <a:lnTo>
                  <a:pt x="4788039" y="0"/>
                </a:lnTo>
                <a:lnTo>
                  <a:pt x="4788039" y="1495091"/>
                </a:lnTo>
                <a:lnTo>
                  <a:pt x="0" y="1495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9" name="Google Shape;369;p47"/>
          <p:cNvGrpSpPr/>
          <p:nvPr/>
        </p:nvGrpSpPr>
        <p:grpSpPr>
          <a:xfrm>
            <a:off x="4877756" y="2656888"/>
            <a:ext cx="650040" cy="627459"/>
            <a:chOff x="-293121" y="2059809"/>
            <a:chExt cx="923745" cy="823762"/>
          </a:xfrm>
        </p:grpSpPr>
        <p:sp>
          <p:nvSpPr>
            <p:cNvPr id="370" name="Google Shape;370;p47"/>
            <p:cNvSpPr/>
            <p:nvPr/>
          </p:nvSpPr>
          <p:spPr>
            <a:xfrm>
              <a:off x="-293121" y="2059809"/>
              <a:ext cx="923745" cy="823762"/>
            </a:xfrm>
            <a:custGeom>
              <a:rect b="b" l="l" r="r" t="t"/>
              <a:pathLst>
                <a:path extrusionOk="0" h="21156" w="16733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47"/>
          <p:cNvGrpSpPr/>
          <p:nvPr/>
        </p:nvGrpSpPr>
        <p:grpSpPr>
          <a:xfrm>
            <a:off x="5029743" y="2797786"/>
            <a:ext cx="346056" cy="345674"/>
            <a:chOff x="3303268" y="3817349"/>
            <a:chExt cx="346056" cy="345674"/>
          </a:xfrm>
        </p:grpSpPr>
        <p:sp>
          <p:nvSpPr>
            <p:cNvPr id="373" name="Google Shape;373;p4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47"/>
          <p:cNvSpPr txBox="1"/>
          <p:nvPr/>
        </p:nvSpPr>
        <p:spPr>
          <a:xfrm>
            <a:off x="5527775" y="2758513"/>
            <a:ext cx="2920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9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@roboerectus_atwork</a:t>
            </a:r>
            <a:endParaRPr sz="19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8" name="Google Shape;37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562" y="3354475"/>
            <a:ext cx="1165824" cy="11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/>
          <p:nvPr/>
        </p:nvSpPr>
        <p:spPr>
          <a:xfrm>
            <a:off x="6368750" y="1235550"/>
            <a:ext cx="2332800" cy="29259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6" name="Google Shape;156;p32"/>
          <p:cNvSpPr/>
          <p:nvPr/>
        </p:nvSpPr>
        <p:spPr>
          <a:xfrm>
            <a:off x="3490400" y="1235550"/>
            <a:ext cx="2332800" cy="29259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7" name="Google Shape;157;p32"/>
          <p:cNvSpPr/>
          <p:nvPr/>
        </p:nvSpPr>
        <p:spPr>
          <a:xfrm>
            <a:off x="613175" y="1311750"/>
            <a:ext cx="2332800" cy="29259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8" name="Google Shape;158;p32"/>
          <p:cNvSpPr txBox="1"/>
          <p:nvPr>
            <p:ph type="title"/>
          </p:nvPr>
        </p:nvSpPr>
        <p:spPr>
          <a:xfrm flipH="1">
            <a:off x="1992900" y="113800"/>
            <a:ext cx="51582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Machine Learning</a:t>
            </a:r>
            <a:endParaRPr sz="4400"/>
          </a:p>
        </p:txBody>
      </p:sp>
      <p:sp>
        <p:nvSpPr>
          <p:cNvPr id="159" name="Google Shape;159;p32"/>
          <p:cNvSpPr/>
          <p:nvPr/>
        </p:nvSpPr>
        <p:spPr>
          <a:xfrm>
            <a:off x="632975" y="3746825"/>
            <a:ext cx="2293200" cy="4926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0" name="Google Shape;160;p32"/>
          <p:cNvSpPr txBox="1"/>
          <p:nvPr/>
        </p:nvSpPr>
        <p:spPr>
          <a:xfrm>
            <a:off x="632975" y="3761575"/>
            <a:ext cx="221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Dataset</a:t>
            </a:r>
            <a:endParaRPr b="1" sz="20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3510200" y="3754200"/>
            <a:ext cx="2293200" cy="4926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3510200" y="3768950"/>
            <a:ext cx="221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Model Training</a:t>
            </a:r>
            <a:endParaRPr b="1" sz="20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" name="Google Shape;163;p32"/>
          <p:cNvSpPr/>
          <p:nvPr/>
        </p:nvSpPr>
        <p:spPr>
          <a:xfrm>
            <a:off x="6388550" y="3761575"/>
            <a:ext cx="2293200" cy="4926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6388550" y="3776325"/>
            <a:ext cx="221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Deployment</a:t>
            </a:r>
            <a:endParaRPr b="1" sz="20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5" name="Google Shape;165;p32"/>
          <p:cNvSpPr/>
          <p:nvPr/>
        </p:nvSpPr>
        <p:spPr>
          <a:xfrm>
            <a:off x="3019613" y="2571750"/>
            <a:ext cx="396000" cy="253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5897963" y="2571750"/>
            <a:ext cx="396000" cy="253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75" y="1664750"/>
            <a:ext cx="1814001" cy="18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801" y="1664750"/>
            <a:ext cx="1814001" cy="181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8150" y="1664750"/>
            <a:ext cx="1813999" cy="18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/>
          <p:nvPr/>
        </p:nvSpPr>
        <p:spPr>
          <a:xfrm>
            <a:off x="4065148" y="1386775"/>
            <a:ext cx="4791600" cy="28725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5" name="Google Shape;175;p33"/>
          <p:cNvSpPr txBox="1"/>
          <p:nvPr>
            <p:ph type="title"/>
          </p:nvPr>
        </p:nvSpPr>
        <p:spPr>
          <a:xfrm flipH="1">
            <a:off x="1992900" y="113800"/>
            <a:ext cx="51582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Synthetic Dataset</a:t>
            </a:r>
            <a:endParaRPr sz="4400"/>
          </a:p>
        </p:txBody>
      </p:sp>
      <p:sp>
        <p:nvSpPr>
          <p:cNvPr id="176" name="Google Shape;176;p33"/>
          <p:cNvSpPr/>
          <p:nvPr/>
        </p:nvSpPr>
        <p:spPr>
          <a:xfrm>
            <a:off x="415975" y="1386775"/>
            <a:ext cx="3245400" cy="28725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7" name="Google Shape;177;p33"/>
          <p:cNvSpPr txBox="1"/>
          <p:nvPr/>
        </p:nvSpPr>
        <p:spPr>
          <a:xfrm>
            <a:off x="415975" y="1427075"/>
            <a:ext cx="32454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Problem: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Labeling dataset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time consuming 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Limited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amount of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surface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for the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model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train on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E2E2E"/>
                </a:solidFill>
                <a:latin typeface="Georgia"/>
                <a:ea typeface="Georgia"/>
                <a:cs typeface="Georgia"/>
                <a:sym typeface="Georgia"/>
              </a:rPr>
              <a:t>Objective:</a:t>
            </a:r>
            <a:endParaRPr sz="10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2E2E2E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Increase efficiency </a:t>
            </a:r>
            <a:r>
              <a:rPr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of data collection by </a:t>
            </a:r>
            <a:r>
              <a:rPr b="1"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virtually </a:t>
            </a:r>
            <a:r>
              <a:rPr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generating </a:t>
            </a:r>
            <a:r>
              <a:rPr b="1" lang="en-GB" sz="1200">
                <a:solidFill>
                  <a:srgbClr val="2E2E2E"/>
                </a:solidFill>
                <a:latin typeface="Barlow"/>
                <a:ea typeface="Barlow"/>
                <a:cs typeface="Barlow"/>
                <a:sym typeface="Barlow"/>
              </a:rPr>
              <a:t>annotated data automatically</a:t>
            </a:r>
            <a:endParaRPr b="1" sz="12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8" name="Google Shape;178;p33"/>
          <p:cNvSpPr/>
          <p:nvPr/>
        </p:nvSpPr>
        <p:spPr>
          <a:xfrm>
            <a:off x="415975" y="2817575"/>
            <a:ext cx="3245400" cy="51300"/>
          </a:xfrm>
          <a:prstGeom prst="rect">
            <a:avLst/>
          </a:prstGeom>
          <a:gradFill>
            <a:gsLst>
              <a:gs pos="0">
                <a:srgbClr val="C5F3FF"/>
              </a:gs>
              <a:gs pos="100000">
                <a:srgbClr val="48D5F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050" y="1448850"/>
            <a:ext cx="4687800" cy="2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054" y="3430400"/>
            <a:ext cx="2509515" cy="7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/>
          <p:nvPr/>
        </p:nvSpPr>
        <p:spPr>
          <a:xfrm>
            <a:off x="632975" y="3213425"/>
            <a:ext cx="2214000" cy="8004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632975" y="3228175"/>
            <a:ext cx="221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Support the entire 3D pipeline</a:t>
            </a:r>
            <a:endParaRPr b="1" sz="20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6244825" y="3213425"/>
            <a:ext cx="2214000" cy="8004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6244825" y="3228175"/>
            <a:ext cx="221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Open source nature</a:t>
            </a:r>
            <a:endParaRPr b="1" sz="20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9" name="Google Shape;189;p34"/>
          <p:cNvSpPr/>
          <p:nvPr/>
        </p:nvSpPr>
        <p:spPr>
          <a:xfrm>
            <a:off x="632975" y="1081575"/>
            <a:ext cx="2214000" cy="8004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632975" y="1081575"/>
            <a:ext cx="221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Abundant online resource</a:t>
            </a:r>
            <a:endParaRPr b="1" sz="20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91" name="Google Shape;191;p34"/>
          <p:cNvCxnSpPr>
            <a:stCxn id="190" idx="3"/>
          </p:cNvCxnSpPr>
          <p:nvPr/>
        </p:nvCxnSpPr>
        <p:spPr>
          <a:xfrm>
            <a:off x="2846975" y="1481775"/>
            <a:ext cx="315900" cy="8493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4"/>
          <p:cNvCxnSpPr/>
          <p:nvPr/>
        </p:nvCxnSpPr>
        <p:spPr>
          <a:xfrm flipH="1">
            <a:off x="3170000" y="1465200"/>
            <a:ext cx="3258000" cy="25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4"/>
          <p:cNvCxnSpPr>
            <a:stCxn id="186" idx="3"/>
          </p:cNvCxnSpPr>
          <p:nvPr/>
        </p:nvCxnSpPr>
        <p:spPr>
          <a:xfrm flipH="1" rot="10800000">
            <a:off x="2846975" y="2830075"/>
            <a:ext cx="345300" cy="7983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4"/>
          <p:cNvCxnSpPr>
            <a:endCxn id="188" idx="1"/>
          </p:cNvCxnSpPr>
          <p:nvPr/>
        </p:nvCxnSpPr>
        <p:spPr>
          <a:xfrm>
            <a:off x="3177625" y="3358375"/>
            <a:ext cx="3067200" cy="27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4"/>
          <p:cNvCxnSpPr>
            <a:stCxn id="196" idx="2"/>
          </p:cNvCxnSpPr>
          <p:nvPr/>
        </p:nvCxnSpPr>
        <p:spPr>
          <a:xfrm rot="5400000">
            <a:off x="6236125" y="1472163"/>
            <a:ext cx="705900" cy="15255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4"/>
          <p:cNvCxnSpPr/>
          <p:nvPr/>
        </p:nvCxnSpPr>
        <p:spPr>
          <a:xfrm flipH="1" rot="-5400000">
            <a:off x="6833775" y="2695625"/>
            <a:ext cx="611100" cy="424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978" y="2114550"/>
            <a:ext cx="3245400" cy="99165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/>
          <p:nvPr/>
        </p:nvSpPr>
        <p:spPr>
          <a:xfrm>
            <a:off x="6244825" y="1081575"/>
            <a:ext cx="2214000" cy="8004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6192625" y="1081563"/>
            <a:ext cx="231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Robust community support</a:t>
            </a:r>
            <a:endParaRPr b="1" sz="20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/>
          <p:nvPr/>
        </p:nvSpPr>
        <p:spPr>
          <a:xfrm>
            <a:off x="2061375" y="2529575"/>
            <a:ext cx="5097600" cy="2045100"/>
          </a:xfrm>
          <a:prstGeom prst="roundRect">
            <a:avLst>
              <a:gd fmla="val 8399" name="adj"/>
            </a:avLst>
          </a:prstGeom>
          <a:solidFill>
            <a:srgbClr val="F3F4F6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987" y="132425"/>
            <a:ext cx="3021226" cy="7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/>
          <p:nvPr/>
        </p:nvSpPr>
        <p:spPr>
          <a:xfrm>
            <a:off x="341604" y="1273787"/>
            <a:ext cx="2603700" cy="7575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341600" y="1273776"/>
            <a:ext cx="26037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View and edit dataset</a:t>
            </a:r>
            <a:endParaRPr b="1" sz="20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3308329" y="1241336"/>
            <a:ext cx="2603700" cy="8295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9" name="Google Shape;209;p35"/>
          <p:cNvSpPr txBox="1"/>
          <p:nvPr/>
        </p:nvSpPr>
        <p:spPr>
          <a:xfrm>
            <a:off x="3308325" y="1241323"/>
            <a:ext cx="260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Support different annotation format</a:t>
            </a:r>
            <a:endParaRPr b="1" sz="20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0" name="Google Shape;210;p35"/>
          <p:cNvSpPr/>
          <p:nvPr/>
        </p:nvSpPr>
        <p:spPr>
          <a:xfrm>
            <a:off x="6275054" y="1241340"/>
            <a:ext cx="2603700" cy="7929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6275050" y="1241327"/>
            <a:ext cx="26037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Augmentation feature</a:t>
            </a:r>
            <a:endParaRPr b="1" sz="20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2" name="Google Shape;212;p35"/>
          <p:cNvPicPr preferRelativeResize="0"/>
          <p:nvPr/>
        </p:nvPicPr>
        <p:blipFill rotWithShape="1">
          <a:blip r:embed="rId4">
            <a:alphaModFix/>
          </a:blip>
          <a:srcRect b="0" l="2856" r="0" t="0"/>
          <a:stretch/>
        </p:blipFill>
        <p:spPr>
          <a:xfrm>
            <a:off x="2191974" y="2686938"/>
            <a:ext cx="1588086" cy="17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 rotWithShape="1">
          <a:blip r:embed="rId5">
            <a:alphaModFix/>
          </a:blip>
          <a:srcRect b="0" l="0" r="0" t="56548"/>
          <a:stretch/>
        </p:blipFill>
        <p:spPr>
          <a:xfrm>
            <a:off x="5320628" y="3509882"/>
            <a:ext cx="1654924" cy="90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 rotWithShape="1">
          <a:blip r:embed="rId5">
            <a:alphaModFix/>
          </a:blip>
          <a:srcRect b="56443" l="0" r="0" t="1622"/>
          <a:stretch/>
        </p:blipFill>
        <p:spPr>
          <a:xfrm>
            <a:off x="5320628" y="2717088"/>
            <a:ext cx="1654924" cy="79279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/>
          <p:nvPr/>
        </p:nvSpPr>
        <p:spPr>
          <a:xfrm>
            <a:off x="4257424" y="3404638"/>
            <a:ext cx="638700" cy="354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16" name="Google Shape;216;p35"/>
          <p:cNvCxnSpPr/>
          <p:nvPr/>
        </p:nvCxnSpPr>
        <p:spPr>
          <a:xfrm flipH="1" rot="10800000">
            <a:off x="2945300" y="1650526"/>
            <a:ext cx="363000" cy="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5"/>
          <p:cNvCxnSpPr>
            <a:stCxn id="209" idx="3"/>
            <a:endCxn id="211" idx="1"/>
          </p:cNvCxnSpPr>
          <p:nvPr/>
        </p:nvCxnSpPr>
        <p:spPr>
          <a:xfrm flipH="1" rot="10800000">
            <a:off x="5912025" y="1637923"/>
            <a:ext cx="3630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5"/>
          <p:cNvCxnSpPr>
            <a:stCxn id="207" idx="2"/>
            <a:endCxn id="204" idx="0"/>
          </p:cNvCxnSpPr>
          <p:nvPr/>
        </p:nvCxnSpPr>
        <p:spPr>
          <a:xfrm flipH="1" rot="-5400000">
            <a:off x="2877650" y="797076"/>
            <a:ext cx="498300" cy="2966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5"/>
          <p:cNvCxnSpPr>
            <a:stCxn id="204" idx="0"/>
            <a:endCxn id="211" idx="2"/>
          </p:cNvCxnSpPr>
          <p:nvPr/>
        </p:nvCxnSpPr>
        <p:spPr>
          <a:xfrm rot="-5400000">
            <a:off x="5845875" y="798575"/>
            <a:ext cx="495300" cy="29667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5"/>
          <p:cNvCxnSpPr>
            <a:stCxn id="204" idx="0"/>
            <a:endCxn id="209" idx="2"/>
          </p:cNvCxnSpPr>
          <p:nvPr/>
        </p:nvCxnSpPr>
        <p:spPr>
          <a:xfrm rot="10800000">
            <a:off x="4610175" y="2041775"/>
            <a:ext cx="0" cy="48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 flipH="1">
            <a:off x="1992900" y="113800"/>
            <a:ext cx="51582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How it works</a:t>
            </a:r>
            <a:endParaRPr sz="4400"/>
          </a:p>
        </p:txBody>
      </p:sp>
      <p:sp>
        <p:nvSpPr>
          <p:cNvPr id="226" name="Google Shape;226;p36"/>
          <p:cNvSpPr/>
          <p:nvPr/>
        </p:nvSpPr>
        <p:spPr>
          <a:xfrm>
            <a:off x="502725" y="956800"/>
            <a:ext cx="2316000" cy="19620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9044" l="25412" r="21875" t="15517"/>
          <a:stretch/>
        </p:blipFill>
        <p:spPr>
          <a:xfrm>
            <a:off x="595225" y="1043825"/>
            <a:ext cx="2131000" cy="178794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/>
          <p:nvPr/>
        </p:nvSpPr>
        <p:spPr>
          <a:xfrm>
            <a:off x="3414000" y="956800"/>
            <a:ext cx="2316000" cy="19620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" name="Google Shape;229;p36"/>
          <p:cNvSpPr/>
          <p:nvPr/>
        </p:nvSpPr>
        <p:spPr>
          <a:xfrm>
            <a:off x="502725" y="3088300"/>
            <a:ext cx="2316000" cy="19620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6325263" y="956800"/>
            <a:ext cx="2316000" cy="19620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3413988" y="3088300"/>
            <a:ext cx="2316000" cy="19620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 rotWithShape="1">
          <a:blip r:embed="rId4">
            <a:alphaModFix/>
          </a:blip>
          <a:srcRect b="52921" l="896" r="54029" t="0"/>
          <a:stretch/>
        </p:blipFill>
        <p:spPr>
          <a:xfrm>
            <a:off x="3506500" y="1043825"/>
            <a:ext cx="2131000" cy="17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 rotWithShape="1">
          <a:blip r:embed="rId5">
            <a:alphaModFix/>
          </a:blip>
          <a:srcRect b="12211" l="1478" r="60993" t="12736"/>
          <a:stretch/>
        </p:blipFill>
        <p:spPr>
          <a:xfrm>
            <a:off x="6417775" y="1043825"/>
            <a:ext cx="2131000" cy="17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 rotWithShape="1">
          <a:blip r:embed="rId6">
            <a:alphaModFix/>
          </a:blip>
          <a:srcRect b="0" l="2818" r="0" t="0"/>
          <a:stretch/>
        </p:blipFill>
        <p:spPr>
          <a:xfrm>
            <a:off x="3783425" y="3196074"/>
            <a:ext cx="1577150" cy="174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/>
          <p:nvPr/>
        </p:nvSpPr>
        <p:spPr>
          <a:xfrm rot="10800000">
            <a:off x="3689100" y="3098225"/>
            <a:ext cx="208800" cy="214800"/>
          </a:xfrm>
          <a:prstGeom prst="leftUpArrow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" name="Google Shape;236;p36"/>
          <p:cNvSpPr/>
          <p:nvPr/>
        </p:nvSpPr>
        <p:spPr>
          <a:xfrm rot="-3489629">
            <a:off x="5281962" y="4851464"/>
            <a:ext cx="208704" cy="144181"/>
          </a:xfrm>
          <a:prstGeom prst="curvedUpArrow">
            <a:avLst>
              <a:gd fmla="val 25000" name="adj1"/>
              <a:gd fmla="val 45399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425" y="3175325"/>
            <a:ext cx="1648610" cy="1787950"/>
          </a:xfrm>
          <a:prstGeom prst="rect">
            <a:avLst/>
          </a:prstGeom>
          <a:solidFill>
            <a:srgbClr val="EEF0F2"/>
          </a:solidFill>
          <a:ln>
            <a:noFill/>
          </a:ln>
        </p:spPr>
      </p:pic>
      <p:sp>
        <p:nvSpPr>
          <p:cNvPr id="238" name="Google Shape;238;p36"/>
          <p:cNvSpPr/>
          <p:nvPr/>
        </p:nvSpPr>
        <p:spPr>
          <a:xfrm>
            <a:off x="6325263" y="3088300"/>
            <a:ext cx="2316000" cy="19620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9" name="Google Shape;23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4637" y="3157538"/>
            <a:ext cx="1857275" cy="1823525"/>
          </a:xfrm>
          <a:prstGeom prst="rect">
            <a:avLst/>
          </a:prstGeom>
          <a:solidFill>
            <a:srgbClr val="EEF0F2"/>
          </a:solidFill>
          <a:ln>
            <a:noFill/>
          </a:ln>
        </p:spPr>
      </p:pic>
      <p:sp>
        <p:nvSpPr>
          <p:cNvPr id="240" name="Google Shape;240;p36"/>
          <p:cNvSpPr/>
          <p:nvPr/>
        </p:nvSpPr>
        <p:spPr>
          <a:xfrm>
            <a:off x="2918363" y="1763725"/>
            <a:ext cx="396000" cy="253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5875875" y="1763725"/>
            <a:ext cx="396000" cy="253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" name="Google Shape;242;p36"/>
          <p:cNvSpPr/>
          <p:nvPr/>
        </p:nvSpPr>
        <p:spPr>
          <a:xfrm rot="10800000">
            <a:off x="2918350" y="3942550"/>
            <a:ext cx="396000" cy="253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3" name="Google Shape;243;p36"/>
          <p:cNvSpPr/>
          <p:nvPr/>
        </p:nvSpPr>
        <p:spPr>
          <a:xfrm rot="10800000">
            <a:off x="5829638" y="3942550"/>
            <a:ext cx="396000" cy="253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8716575" y="2767850"/>
            <a:ext cx="344100" cy="4857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698631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102725" y="1327800"/>
            <a:ext cx="8878200" cy="35736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 flipH="1">
            <a:off x="1992900" y="113800"/>
            <a:ext cx="51582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How it works</a:t>
            </a:r>
            <a:endParaRPr sz="4400"/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b="23861" l="0" r="0" t="0"/>
          <a:stretch/>
        </p:blipFill>
        <p:spPr>
          <a:xfrm>
            <a:off x="212775" y="1489225"/>
            <a:ext cx="8718426" cy="34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/>
          <p:nvPr/>
        </p:nvSpPr>
        <p:spPr>
          <a:xfrm>
            <a:off x="5052050" y="950425"/>
            <a:ext cx="2380800" cy="23565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7" name="Google Shape;257;p38"/>
          <p:cNvSpPr/>
          <p:nvPr/>
        </p:nvSpPr>
        <p:spPr>
          <a:xfrm>
            <a:off x="1361800" y="1011175"/>
            <a:ext cx="2952600" cy="22326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8" name="Google Shape;258;p38"/>
          <p:cNvSpPr txBox="1"/>
          <p:nvPr>
            <p:ph type="title"/>
          </p:nvPr>
        </p:nvSpPr>
        <p:spPr>
          <a:xfrm flipH="1">
            <a:off x="1992900" y="113800"/>
            <a:ext cx="51582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Scene Recreation</a:t>
            </a:r>
            <a:endParaRPr sz="4400"/>
          </a:p>
        </p:txBody>
      </p:sp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 b="9044" l="22148" r="18599" t="15517"/>
          <a:stretch/>
        </p:blipFill>
        <p:spPr>
          <a:xfrm>
            <a:off x="1397700" y="1057163"/>
            <a:ext cx="2878199" cy="21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975" y="991024"/>
            <a:ext cx="2287625" cy="22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/>
          <p:nvPr/>
        </p:nvSpPr>
        <p:spPr>
          <a:xfrm>
            <a:off x="2634900" y="3376750"/>
            <a:ext cx="3813300" cy="15849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2634900" y="3417050"/>
            <a:ext cx="3874200" cy="15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Import 3D object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 3D file such as STL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Enable use of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CAD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software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Online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resources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</a:pP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Texture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material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lighting </a:t>
            </a:r>
            <a:r>
              <a:rPr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be applied to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recreate lifelike scene </a:t>
            </a:r>
            <a:r>
              <a:rPr b="1" lang="en-GB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virtually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/>
          <p:nvPr/>
        </p:nvSpPr>
        <p:spPr>
          <a:xfrm>
            <a:off x="5088749" y="955100"/>
            <a:ext cx="2120400" cy="2470200"/>
          </a:xfrm>
          <a:prstGeom prst="rect">
            <a:avLst/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8" name="Google Shape;268;p39"/>
          <p:cNvSpPr/>
          <p:nvPr/>
        </p:nvSpPr>
        <p:spPr>
          <a:xfrm>
            <a:off x="1680250" y="931875"/>
            <a:ext cx="2626800" cy="2516700"/>
          </a:xfrm>
          <a:prstGeom prst="rect">
            <a:avLst/>
          </a:prstGeom>
          <a:solidFill>
            <a:srgbClr val="F3F4F6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9" name="Google Shape;269;p39"/>
          <p:cNvSpPr txBox="1"/>
          <p:nvPr>
            <p:ph type="title"/>
          </p:nvPr>
        </p:nvSpPr>
        <p:spPr>
          <a:xfrm flipH="1">
            <a:off x="629250" y="82775"/>
            <a:ext cx="78855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Bounding Box</a:t>
            </a:r>
            <a:endParaRPr sz="4400"/>
          </a:p>
        </p:txBody>
      </p:sp>
      <p:sp>
        <p:nvSpPr>
          <p:cNvPr id="270" name="Google Shape;270;p39"/>
          <p:cNvSpPr/>
          <p:nvPr/>
        </p:nvSpPr>
        <p:spPr>
          <a:xfrm>
            <a:off x="2054775" y="3744950"/>
            <a:ext cx="1788900" cy="7080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2054775" y="3744950"/>
            <a:ext cx="178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Oriented Bounding Box</a:t>
            </a:r>
            <a:endParaRPr b="1" sz="1700">
              <a:solidFill>
                <a:srgbClr val="2E2E2E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2" name="Google Shape;272;p39"/>
          <p:cNvSpPr/>
          <p:nvPr/>
        </p:nvSpPr>
        <p:spPr>
          <a:xfrm>
            <a:off x="5266725" y="3744950"/>
            <a:ext cx="1788900" cy="708000"/>
          </a:xfrm>
          <a:prstGeom prst="roundRect">
            <a:avLst>
              <a:gd fmla="val 8399" name="adj"/>
            </a:avLst>
          </a:prstGeom>
          <a:solidFill>
            <a:srgbClr val="EEF0F2"/>
          </a:solidFill>
          <a:ln cap="flat" cmpd="sng" w="9525">
            <a:solidFill>
              <a:srgbClr val="83E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5266725" y="3744950"/>
            <a:ext cx="178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Area Threshold</a:t>
            </a:r>
            <a:endParaRPr b="1"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865" y="984704"/>
            <a:ext cx="2016003" cy="243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450" y="977750"/>
            <a:ext cx="2120400" cy="24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sletter Happy Techies Day! by Slidesgo">
  <a:themeElements>
    <a:clrScheme name="Simple Light">
      <a:dk1>
        <a:srgbClr val="2E2E2E"/>
      </a:dk1>
      <a:lt1>
        <a:srgbClr val="A1FFFC"/>
      </a:lt1>
      <a:dk2>
        <a:srgbClr val="83E5FE"/>
      </a:dk2>
      <a:lt2>
        <a:srgbClr val="FF71B6"/>
      </a:lt2>
      <a:accent1>
        <a:srgbClr val="AD2BE9"/>
      </a:accent1>
      <a:accent2>
        <a:srgbClr val="1C1A5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